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4"/>
  </p:notesMasterIdLst>
  <p:sldIdLst>
    <p:sldId id="256" r:id="rId2"/>
    <p:sldId id="274" r:id="rId3"/>
    <p:sldId id="263" r:id="rId4"/>
    <p:sldId id="259" r:id="rId5"/>
    <p:sldId id="258" r:id="rId6"/>
    <p:sldId id="273" r:id="rId7"/>
    <p:sldId id="275" r:id="rId8"/>
    <p:sldId id="264" r:id="rId9"/>
    <p:sldId id="297" r:id="rId10"/>
    <p:sldId id="269" r:id="rId11"/>
    <p:sldId id="272" r:id="rId12"/>
    <p:sldId id="278" r:id="rId13"/>
    <p:sldId id="279" r:id="rId14"/>
    <p:sldId id="266" r:id="rId15"/>
    <p:sldId id="280" r:id="rId16"/>
    <p:sldId id="281" r:id="rId17"/>
    <p:sldId id="282" r:id="rId18"/>
    <p:sldId id="283" r:id="rId19"/>
    <p:sldId id="268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4" r:id="rId29"/>
    <p:sldId id="293" r:id="rId30"/>
    <p:sldId id="295" r:id="rId31"/>
    <p:sldId id="298" r:id="rId32"/>
    <p:sldId id="27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AB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0DEDD-F88E-4802-3367-45FE75CE7468}" v="88" dt="2026-02-11T21:42:33.268"/>
    <p1510:client id="{399AF1C2-E106-4DED-95E3-531270A41DA1}" v="644" dt="2026-02-11T18:38:59.307"/>
    <p1510:client id="{D756FB26-6E79-6A2A-372B-4F9FE93B9D21}" v="462" dt="2026-02-11T22:45:44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8"/>
    <p:restoredTop sz="94693"/>
  </p:normalViewPr>
  <p:slideViewPr>
    <p:cSldViewPr snapToGrid="0">
      <p:cViewPr varScale="1">
        <p:scale>
          <a:sx n="90" d="100"/>
          <a:sy n="90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87D-4080-AA7A-7737286E42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7D-4080-AA7A-7737286E42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7D-4080-AA7A-7737286E420B}"/>
              </c:ext>
            </c:extLst>
          </c:dPt>
          <c:dLbls>
            <c:dLbl>
              <c:idx val="0"/>
              <c:layout>
                <c:manualLayout>
                  <c:x val="-0.18192043745234288"/>
                  <c:y val="0.224533219571847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7D-4080-AA7A-7737286E420B}"/>
                </c:ext>
              </c:extLst>
            </c:dLbl>
            <c:dLbl>
              <c:idx val="1"/>
              <c:layout>
                <c:manualLayout>
                  <c:x val="-0.15222233179210187"/>
                  <c:y val="-0.205372340832356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7D-4080-AA7A-7737286E420B}"/>
                </c:ext>
              </c:extLst>
            </c:dLbl>
            <c:dLbl>
              <c:idx val="2"/>
              <c:layout>
                <c:manualLayout>
                  <c:x val="0.25134106588035615"/>
                  <c:y val="0.147375738380309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7D-4080-AA7A-7737286E4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Dissolved</c:v>
                </c:pt>
                <c:pt idx="1">
                  <c:v>Last and Final ROPS</c:v>
                </c:pt>
                <c:pt idx="2">
                  <c:v>Continuing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D-4080-AA7A-7737286E4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3723A-78D7-9040-831E-445B9DFCD84C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347DA-26E1-7F4A-9305-66991A9C8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26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41CD-FD81-E104-4E71-FF6A30EDB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81D14-FA9E-C432-BC71-AA09AF21B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786D-6A7B-EBEC-86E8-AFDB24378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C461-012C-034C-8D4A-6181BD5220B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CBC33-E7CC-0AA5-2896-31068F6AD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70C1A-9C47-E80C-21CA-163B968B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1F0-E75A-014F-936E-8C01D65E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2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1250-A425-0F8A-B3D9-216AC9FF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EF27C-4A5A-6691-819A-79AC0970F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4190B-BFC1-FE44-81B3-EF6DC842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C461-012C-034C-8D4A-6181BD5220B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AC680-5D7D-95D3-288E-C84B6E27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E4E0E-F0A2-6D17-EFAC-34C1A54C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1F0-E75A-014F-936E-8C01D65E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6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BD6E8B-0DEF-EDB9-8D47-0D537BE25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8F8CB-2DC1-F7EE-7DE6-E2FFA1A76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F5CF1-4EFE-FB4F-F00E-AFDD3ED51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C461-012C-034C-8D4A-6181BD5220B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5ED7F-5AFA-A563-E249-A2F18B78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FD516-A094-D631-DC49-112A2C39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1F0-E75A-014F-936E-8C01D65E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2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0E9C-7F46-3C8E-CEBC-0C155CD0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E4837-654F-B164-14E0-28AD4AA8A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3EEA7-2DA0-D881-B495-B98376B5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C461-012C-034C-8D4A-6181BD5220B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351EB-7AA3-092E-A161-64B947F8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4D12B-DFB7-8D16-C37A-36E5D943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1F0-E75A-014F-936E-8C01D65E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5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4A78-DD84-46DD-79E7-34A8A2413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1253-6366-DB83-C446-215DCC6CF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C5B2D-06EA-5E6B-78AB-90B339FC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C461-012C-034C-8D4A-6181BD5220B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B43E5-0E2D-12B8-A202-B460FCFA6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2F02F-4D45-3BB4-CD5A-3D5BB0E4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1F0-E75A-014F-936E-8C01D65E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B938-E8A2-83E2-A392-91FD33BD0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E67C7-1D81-045A-BBAE-04E2D4A64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CF212-70EB-2B2C-A0D2-2E354D0C4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625A8-DAD2-2A88-3482-3FC2A96E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C461-012C-034C-8D4A-6181BD5220B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8E277-6915-E86D-D08B-A94F11FD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E670-B3C8-C911-83DF-8000F219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1F0-E75A-014F-936E-8C01D65E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5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1914-2EF9-7EC3-368D-2998D305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6A502-EA45-EEA5-FFE6-E5DA2264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0DFAD-9FA2-B500-8B52-2A52D18A0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23AF-0A88-F568-FFEB-463580F34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74BC0-F4EA-4271-FD5F-C6E186B83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400EFB-9807-7318-FC88-5CA4239F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C461-012C-034C-8D4A-6181BD5220B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CE0A09-FA1B-36D0-8733-34CA426E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CBA37-51F5-4BBF-4CA7-1DA8814F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1F0-E75A-014F-936E-8C01D65E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546A-4E4E-89C5-2B29-95445AEC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A9A12-2640-7C79-DF88-56B4D2EF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C461-012C-034C-8D4A-6181BD5220B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D04FC-6656-05A3-E79A-84449FDA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C1685-F369-B65B-3C6C-42F3CD04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1F0-E75A-014F-936E-8C01D65E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2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00586-B426-9959-7AB3-674DA255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C461-012C-034C-8D4A-6181BD5220B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70F61-6E2D-7113-7847-D150A6DA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764BD-3A87-AFAF-DF15-C59CC034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1F0-E75A-014F-936E-8C01D65E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3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91B2-01B8-678A-21C4-10EC4F4B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D1084-BBBB-1BD6-3EE3-B045ECC7B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CA34A-8EAC-64F5-C602-2A00CF259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B67C1-770C-B9E4-5BF1-6C16CA6F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C461-012C-034C-8D4A-6181BD5220B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3130C-8B36-3446-9714-AB57F30B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F762C-D7BB-140D-702A-E3C9FEAF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1F0-E75A-014F-936E-8C01D65E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4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78C8-54D6-9A7D-838E-55DA83CA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C04F4-A3FE-2EB6-4BA4-1B14CD23B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57DE3-71A8-C167-ED61-820A49D2C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AC6E8-B43D-D91D-5909-C891CCB11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C461-012C-034C-8D4A-6181BD5220B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B2332-A838-DF3E-33DA-52BE3C2D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6EB12-0F54-2B82-3DB7-417092D6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01F0-E75A-014F-936E-8C01D65E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1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AC9D08-0698-362A-73FF-5AB290DB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7547C-1995-9E3C-5C70-38CDD9ED2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44B2-192E-F6EA-2A28-0729AFB1C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C461-012C-034C-8D4A-6181BD5220B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A7025-9195-0A2D-565B-DA921EE3F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1F664-EDB7-2C1C-0A20-1C1DCDCDF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01F0-E75A-014F-936E-8C01D65E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6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97ED-5375-F568-D888-5A9B3EF8F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532" y="1025593"/>
            <a:ext cx="11350935" cy="308257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600" b="1" dirty="0">
                <a:latin typeface="Gotham Medium" pitchFamily="2" charset="0"/>
                <a:cs typeface="Gotham Medium" pitchFamily="2" charset="0"/>
              </a:rPr>
              <a:t>Orange Countywide</a:t>
            </a:r>
            <a:br>
              <a:rPr lang="en-US" sz="6600" b="1" dirty="0">
                <a:latin typeface="Gotham Medium" pitchFamily="2" charset="0"/>
                <a:cs typeface="Gotham Medium" pitchFamily="2" charset="0"/>
              </a:rPr>
            </a:br>
            <a:r>
              <a:rPr lang="en-US" sz="6600" b="1" dirty="0">
                <a:latin typeface="Gotham Medium" pitchFamily="2" charset="0"/>
                <a:cs typeface="Gotham Medium" pitchFamily="2" charset="0"/>
              </a:rPr>
              <a:t>Oversight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435C1-8AB1-82E0-F6A2-DC917C2AE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3338"/>
            <a:ext cx="9144000" cy="17647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rgbClr val="F7941D"/>
                </a:solidFill>
              </a:rPr>
              <a:t>Successor Agency Status Update</a:t>
            </a:r>
          </a:p>
          <a:p>
            <a:r>
              <a:rPr lang="en-US" sz="3600" b="1" dirty="0">
                <a:solidFill>
                  <a:srgbClr val="F7941D"/>
                </a:solidFill>
              </a:rPr>
              <a:t>April 21,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ogo of a city&#10;&#10;AI-generated content may be incorrect.">
            <a:extLst>
              <a:ext uri="{FF2B5EF4-FFF2-40B4-BE49-F238E27FC236}">
                <a16:creationId xmlns:a16="http://schemas.microsoft.com/office/drawing/2014/main" id="{A9D036A1-49C2-2EAE-B40C-D2093221A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54" y="266352"/>
            <a:ext cx="1441805" cy="141003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AC8CA98C-4BC1-D9DB-4FFC-2F1A7CC93E5C}"/>
              </a:ext>
            </a:extLst>
          </p:cNvPr>
          <p:cNvSpPr txBox="1"/>
          <p:nvPr/>
        </p:nvSpPr>
        <p:spPr>
          <a:xfrm>
            <a:off x="1678459" y="371202"/>
            <a:ext cx="5706205" cy="120032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Fullerton</a:t>
            </a:r>
            <a:b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</a:br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Successor Agency</a:t>
            </a:r>
            <a:endParaRPr lang="en-US" sz="3600" dirty="0">
              <a:latin typeface="Arial Black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2ACB84-F9BD-7013-610F-C0FBB1D7B63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15 Properties on LRPMP in 2015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$11,603,925 in Total Outstanding Obligations (as of July 1, 2026)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June 30, 2028</a:t>
            </a:r>
          </a:p>
        </p:txBody>
      </p:sp>
    </p:spTree>
    <p:extLst>
      <p:ext uri="{BB962C8B-B14F-4D97-AF65-F5344CB8AC3E}">
        <p14:creationId xmlns:p14="http://schemas.microsoft.com/office/powerpoint/2010/main" val="23875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345E7C-0865-D578-7938-EA20DBB90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logo of a city&#10;&#10;AI-generated content may be incorrect.">
            <a:extLst>
              <a:ext uri="{FF2B5EF4-FFF2-40B4-BE49-F238E27FC236}">
                <a16:creationId xmlns:a16="http://schemas.microsoft.com/office/drawing/2014/main" id="{6964C2C9-1D94-B43A-B6E8-8AF62F995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40" y="727100"/>
            <a:ext cx="1473830" cy="14425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8CA98C-4BC1-D9DB-4FFC-2F1A7CC93E5C}"/>
              </a:ext>
            </a:extLst>
          </p:cNvPr>
          <p:cNvSpPr txBox="1"/>
          <p:nvPr/>
        </p:nvSpPr>
        <p:spPr>
          <a:xfrm>
            <a:off x="1725770" y="1125216"/>
            <a:ext cx="9912424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Garden Grove Successor Agency</a:t>
            </a:r>
            <a:endParaRPr lang="en-US" sz="3600" dirty="0">
              <a:latin typeface="Arial Black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0080FA-0336-09AF-520B-8044BA211E9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55 Properties on LRPMP in 2014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$36,234,008 in Total Outstanding Obligations (as of July 1, 2026)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October 1, 2033</a:t>
            </a:r>
          </a:p>
        </p:txBody>
      </p:sp>
    </p:spTree>
    <p:extLst>
      <p:ext uri="{BB962C8B-B14F-4D97-AF65-F5344CB8AC3E}">
        <p14:creationId xmlns:p14="http://schemas.microsoft.com/office/powerpoint/2010/main" val="37846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10DF0E-94A0-5314-1023-72FA314FC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B898D53-6216-226F-9D4A-42280A83DC26}"/>
              </a:ext>
            </a:extLst>
          </p:cNvPr>
          <p:cNvSpPr txBox="1"/>
          <p:nvPr/>
        </p:nvSpPr>
        <p:spPr>
          <a:xfrm>
            <a:off x="1608335" y="405056"/>
            <a:ext cx="5867732" cy="120032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Huntington Beach 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2" name="Picture 1" descr="A blue and gold seal with a beach and water&#10;&#10;AI-generated content may be incorrect.">
            <a:extLst>
              <a:ext uri="{FF2B5EF4-FFF2-40B4-BE49-F238E27FC236}">
                <a16:creationId xmlns:a16="http://schemas.microsoft.com/office/drawing/2014/main" id="{23443C49-62B3-7DC5-CC3C-F43B71A16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59" y="298543"/>
            <a:ext cx="1314476" cy="13068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90975-1FC3-960E-6713-02A8F0ACFDA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7 Properties on LRPMP in 2015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$33,032,278 in Total Outstanding Obligations (as of July 1, 2026)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June 30, 2040</a:t>
            </a:r>
          </a:p>
        </p:txBody>
      </p:sp>
    </p:spTree>
    <p:extLst>
      <p:ext uri="{BB962C8B-B14F-4D97-AF65-F5344CB8AC3E}">
        <p14:creationId xmlns:p14="http://schemas.microsoft.com/office/powerpoint/2010/main" val="9883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E7BB34-2B48-D467-5527-09CD45A83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197C7E7-5D49-4F68-8BA2-51DEC2BC75B4}"/>
              </a:ext>
            </a:extLst>
          </p:cNvPr>
          <p:cNvSpPr txBox="1"/>
          <p:nvPr/>
        </p:nvSpPr>
        <p:spPr>
          <a:xfrm>
            <a:off x="1612583" y="681037"/>
            <a:ext cx="7687406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Irvine 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2" name="Picture 1" descr="A logo with a red text&#10;&#10;AI-generated content may be incorrect.">
            <a:extLst>
              <a:ext uri="{FF2B5EF4-FFF2-40B4-BE49-F238E27FC236}">
                <a16:creationId xmlns:a16="http://schemas.microsoft.com/office/drawing/2014/main" id="{A0D1B3BB-16C0-7832-691A-276F3E855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16" y="316549"/>
            <a:ext cx="1333500" cy="131068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824132-3CDC-D1D8-6BD6-3B9B0EE7346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No Properties Held at Dissolution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Last and Final ROPS Not Requested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Dissolution Approved by Orange Countywide Oversight Board September 17, 2024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Fourth Agency to Dissolve in Orange County (Tied with Costa Mesa)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56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ECE490-F38C-B83B-C710-4EAD981BFBB3}"/>
              </a:ext>
            </a:extLst>
          </p:cNvPr>
          <p:cNvSpPr txBox="1"/>
          <p:nvPr/>
        </p:nvSpPr>
        <p:spPr>
          <a:xfrm>
            <a:off x="1601347" y="1069104"/>
            <a:ext cx="8634732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La Habra 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12" name="Picture 11" descr="A logo with a bell and fruit&#10;&#10;AI-generated content may be incorrect.">
            <a:extLst>
              <a:ext uri="{FF2B5EF4-FFF2-40B4-BE49-F238E27FC236}">
                <a16:creationId xmlns:a16="http://schemas.microsoft.com/office/drawing/2014/main" id="{9E1EC204-7550-8D47-8CB5-D1BE58E71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08" y="743315"/>
            <a:ext cx="1305439" cy="129791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1EC3FB-A337-D3F9-6A96-BF1890A0A67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7 Properties on LRPMP in 2015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$2,341,479 in Total Outstanding Obligations (as of July 1, 2026)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October 1, 2032</a:t>
            </a:r>
          </a:p>
        </p:txBody>
      </p:sp>
    </p:spTree>
    <p:extLst>
      <p:ext uri="{BB962C8B-B14F-4D97-AF65-F5344CB8AC3E}">
        <p14:creationId xmlns:p14="http://schemas.microsoft.com/office/powerpoint/2010/main" val="12296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4FA63E-9791-AFB5-4A3A-022D844F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8FB99E-9CEC-229E-07F9-E073E1A139F9}"/>
              </a:ext>
            </a:extLst>
          </p:cNvPr>
          <p:cNvSpPr txBox="1"/>
          <p:nvPr/>
        </p:nvSpPr>
        <p:spPr>
          <a:xfrm>
            <a:off x="1518298" y="616787"/>
            <a:ext cx="8565731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La Palma 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12" name="Picture 11" descr="A logo of a city&#10;&#10;AI-generated content may be incorrect.">
            <a:extLst>
              <a:ext uri="{FF2B5EF4-FFF2-40B4-BE49-F238E27FC236}">
                <a16:creationId xmlns:a16="http://schemas.microsoft.com/office/drawing/2014/main" id="{65152D14-EA8B-895A-9796-E408320C9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89" y="300010"/>
            <a:ext cx="1252509" cy="127988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8D1ABF-6614-935B-F674-7772DB1353F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1 Property on LRPMP in 2013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Last and Final ROPS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October 28, 2029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Approved by Orange Countywide Oversight Board September 22, 2020</a:t>
            </a:r>
          </a:p>
        </p:txBody>
      </p:sp>
    </p:spTree>
    <p:extLst>
      <p:ext uri="{BB962C8B-B14F-4D97-AF65-F5344CB8AC3E}">
        <p14:creationId xmlns:p14="http://schemas.microsoft.com/office/powerpoint/2010/main" val="42693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C7E1E2-C9DD-0EED-C8E5-C9262CDC2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829AA2-B320-63B8-F777-46AB5DAD5CB2}"/>
              </a:ext>
            </a:extLst>
          </p:cNvPr>
          <p:cNvSpPr txBox="1"/>
          <p:nvPr/>
        </p:nvSpPr>
        <p:spPr>
          <a:xfrm>
            <a:off x="1635222" y="885995"/>
            <a:ext cx="9359519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Lake Forest 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11" name="Picture 10" descr="A logo of a city of lake forest&#10;&#10;AI-generated content may be incorrect.">
            <a:extLst>
              <a:ext uri="{FF2B5EF4-FFF2-40B4-BE49-F238E27FC236}">
                <a16:creationId xmlns:a16="http://schemas.microsoft.com/office/drawing/2014/main" id="{858FFC44-AC6E-62E1-371B-650470B3B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27" y="746029"/>
            <a:ext cx="1322095" cy="926264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3980F69-D2FF-A2D6-6FDF-E7C442F5165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No Properties Held at Dissolution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Last and Final ROPS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December 1, 2033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Approved by Former Lake Forest Oversight Board November 9, 2016</a:t>
            </a:r>
          </a:p>
        </p:txBody>
      </p:sp>
    </p:spTree>
    <p:extLst>
      <p:ext uri="{BB962C8B-B14F-4D97-AF65-F5344CB8AC3E}">
        <p14:creationId xmlns:p14="http://schemas.microsoft.com/office/powerpoint/2010/main" val="119282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321856-13C3-A9F5-7324-CE33C485D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4CEC0537-5B72-42C2-B9ED-DD281F31835D}"/>
              </a:ext>
            </a:extLst>
          </p:cNvPr>
          <p:cNvSpPr txBox="1"/>
          <p:nvPr/>
        </p:nvSpPr>
        <p:spPr>
          <a:xfrm>
            <a:off x="1622102" y="351049"/>
            <a:ext cx="5712493" cy="120032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Mission Viejo 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3" name="Picture 2" descr="A blue and white logo with a mountain and light post&#10;&#10;AI-generated content may be incorrect.">
            <a:extLst>
              <a:ext uri="{FF2B5EF4-FFF2-40B4-BE49-F238E27FC236}">
                <a16:creationId xmlns:a16="http://schemas.microsoft.com/office/drawing/2014/main" id="{E8E94A36-0F82-E44E-2959-021807BCE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85" y="287462"/>
            <a:ext cx="1300417" cy="12639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36ED066-A642-D8C3-B246-48CB5619314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No Properties Held at Dissolution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$4,497,920 in Total Outstanding Obligations (as of July 1, 2026)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June 30, 2033</a:t>
            </a:r>
          </a:p>
        </p:txBody>
      </p:sp>
    </p:spTree>
    <p:extLst>
      <p:ext uri="{BB962C8B-B14F-4D97-AF65-F5344CB8AC3E}">
        <p14:creationId xmlns:p14="http://schemas.microsoft.com/office/powerpoint/2010/main" val="209251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343CCC-7796-D570-FC2B-B384B8889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C540D1-593E-E5AC-DF15-53F443F3077A}"/>
              </a:ext>
            </a:extLst>
          </p:cNvPr>
          <p:cNvSpPr txBox="1"/>
          <p:nvPr/>
        </p:nvSpPr>
        <p:spPr>
          <a:xfrm>
            <a:off x="1622101" y="619067"/>
            <a:ext cx="8108531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Orange 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2" name="Picture 1" descr="A logo of an orange&#10;&#10;AI-generated content may be incorrect.">
            <a:extLst>
              <a:ext uri="{FF2B5EF4-FFF2-40B4-BE49-F238E27FC236}">
                <a16:creationId xmlns:a16="http://schemas.microsoft.com/office/drawing/2014/main" id="{F6E1C95B-8731-6B4E-2981-5291EA3D1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67" y="292024"/>
            <a:ext cx="1323234" cy="13004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3511-CC17-F005-FB23-111D097041E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14 Properties on LRPMP in 2014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Last and Final ROPS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September 1, 2037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Approved by Orange Countywide Oversight Board January 27, 2026</a:t>
            </a:r>
          </a:p>
        </p:txBody>
      </p:sp>
    </p:spTree>
    <p:extLst>
      <p:ext uri="{BB962C8B-B14F-4D97-AF65-F5344CB8AC3E}">
        <p14:creationId xmlns:p14="http://schemas.microsoft.com/office/powerpoint/2010/main" val="17599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CEDF0-CC64-9E87-12F0-DA19BAE718E9}"/>
              </a:ext>
            </a:extLst>
          </p:cNvPr>
          <p:cNvSpPr txBox="1"/>
          <p:nvPr/>
        </p:nvSpPr>
        <p:spPr>
          <a:xfrm>
            <a:off x="1613093" y="1089043"/>
            <a:ext cx="8908859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Placentia 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12" name="Picture 11" descr="A logo with a train and oranges&#10;&#10;AI-generated content may be incorrect.">
            <a:extLst>
              <a:ext uri="{FF2B5EF4-FFF2-40B4-BE49-F238E27FC236}">
                <a16:creationId xmlns:a16="http://schemas.microsoft.com/office/drawing/2014/main" id="{5FE6E80E-8DF5-EFFE-0385-BEC90B1D2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26" y="739185"/>
            <a:ext cx="1323467" cy="134604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DF3230-4F43-CD56-D636-D92145B00F1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2 Properties on LRPMP in 2014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Last and Final ROPS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June 30, 2033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Approved by Orange Countywide Oversight Board January 23, 2024</a:t>
            </a:r>
          </a:p>
        </p:txBody>
      </p:sp>
    </p:spTree>
    <p:extLst>
      <p:ext uri="{BB962C8B-B14F-4D97-AF65-F5344CB8AC3E}">
        <p14:creationId xmlns:p14="http://schemas.microsoft.com/office/powerpoint/2010/main" val="41109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DBBA32-D9E9-94B5-43F4-360816AD8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717F28-6821-2874-C475-ADC14381DE8F}"/>
              </a:ext>
            </a:extLst>
          </p:cNvPr>
          <p:cNvSpPr txBox="1"/>
          <p:nvPr/>
        </p:nvSpPr>
        <p:spPr>
          <a:xfrm>
            <a:off x="0" y="500169"/>
            <a:ext cx="6803972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Successor Agency Status</a:t>
            </a:r>
            <a:endParaRPr lang="en-US" sz="3600" dirty="0">
              <a:latin typeface="Arial Blac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B99D4-8992-DFC5-A981-D7C47F527FC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7413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6 Dissolved (24%)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10 Last and Final ROPS (40%)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4 approved by former local oversight 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6 approved by Orange Countywide Oversight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9 Continuing (36%)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F0E2228-3531-A006-2F0E-10CD85F10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067571"/>
              </p:ext>
            </p:extLst>
          </p:nvPr>
        </p:nvGraphicFramePr>
        <p:xfrm>
          <a:off x="4720282" y="423334"/>
          <a:ext cx="7199870" cy="5883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43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0FD382-30B0-576A-7260-AEBC6F48E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886DC34A-2FB7-774D-0A99-0977D2C21E40}"/>
              </a:ext>
            </a:extLst>
          </p:cNvPr>
          <p:cNvSpPr txBox="1"/>
          <p:nvPr/>
        </p:nvSpPr>
        <p:spPr>
          <a:xfrm>
            <a:off x="1603851" y="319255"/>
            <a:ext cx="5670817" cy="120032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San Clemente</a:t>
            </a:r>
            <a:b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</a:br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3" name="Picture 2" descr="A seal with text overlay&#10;&#10;AI-generated content may be incorrect.">
            <a:extLst>
              <a:ext uri="{FF2B5EF4-FFF2-40B4-BE49-F238E27FC236}">
                <a16:creationId xmlns:a16="http://schemas.microsoft.com/office/drawing/2014/main" id="{6DAE3B0E-76F9-2395-09E1-68280A6BD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5" y="287462"/>
            <a:ext cx="1263916" cy="126391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EE36D7-9BA2-CEDF-0C0F-735D22FCA5C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2 Properties on LRPMP in 2014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Last and Final ROPS Approved by Former San Clemente Oversight Board September 2, 2016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Dissolution Approved by Orange Countywide Oversight Board July 29, 2025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Sixth Agency to Dissolve in Orange County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First Agency with Last and Final ROPS to Dissolve in Orange County</a:t>
            </a:r>
          </a:p>
        </p:txBody>
      </p:sp>
    </p:spTree>
    <p:extLst>
      <p:ext uri="{BB962C8B-B14F-4D97-AF65-F5344CB8AC3E}">
        <p14:creationId xmlns:p14="http://schemas.microsoft.com/office/powerpoint/2010/main" val="79269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E3EEE9-4F80-1134-6AF1-5C7089E9C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291EC8-8673-D10F-9007-846BD28A1C73}"/>
              </a:ext>
            </a:extLst>
          </p:cNvPr>
          <p:cNvSpPr txBox="1"/>
          <p:nvPr/>
        </p:nvSpPr>
        <p:spPr>
          <a:xfrm>
            <a:off x="1610693" y="392114"/>
            <a:ext cx="6331799" cy="120032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San Juan Capistrano</a:t>
            </a:r>
            <a:b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</a:br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43FEE-8DF4-64A7-305A-550F6FAB9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74" y="292024"/>
            <a:ext cx="1300419" cy="13004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55EF46-11CE-4F35-6E91-3225B0E739F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11 Properties on LRPMP in 2015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$17,648,006 in Total Outstanding Obligations (as of July 1, 2026)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March 1, 2035</a:t>
            </a:r>
          </a:p>
        </p:txBody>
      </p:sp>
    </p:spTree>
    <p:extLst>
      <p:ext uri="{BB962C8B-B14F-4D97-AF65-F5344CB8AC3E}">
        <p14:creationId xmlns:p14="http://schemas.microsoft.com/office/powerpoint/2010/main" val="60342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538B09-290B-C214-FAA0-EAF2A7D65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F8E897-AA6E-B46C-F4D6-5F933DB0C62D}"/>
              </a:ext>
            </a:extLst>
          </p:cNvPr>
          <p:cNvSpPr txBox="1"/>
          <p:nvPr/>
        </p:nvSpPr>
        <p:spPr>
          <a:xfrm>
            <a:off x="1613093" y="1089042"/>
            <a:ext cx="8874993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Santa Ana 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12" name="Picture 11" descr="A blue and yellow seal with a building and sun&#10;&#10;AI-generated content may be incorrect.">
            <a:extLst>
              <a:ext uri="{FF2B5EF4-FFF2-40B4-BE49-F238E27FC236}">
                <a16:creationId xmlns:a16="http://schemas.microsoft.com/office/drawing/2014/main" id="{175A4E91-6088-8A62-94AF-4FE185F77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26" y="750475"/>
            <a:ext cx="1323467" cy="132346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1B12A98-8383-0459-5DC4-E26512E90C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5 Properties on LRPMP in 2015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$36,279,983 in Total Outstanding Obligations (as of July 1, 2026)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June 30, 2032</a:t>
            </a:r>
          </a:p>
        </p:txBody>
      </p:sp>
    </p:spTree>
    <p:extLst>
      <p:ext uri="{BB962C8B-B14F-4D97-AF65-F5344CB8AC3E}">
        <p14:creationId xmlns:p14="http://schemas.microsoft.com/office/powerpoint/2010/main" val="20139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317E1B-66D8-F71F-1EB8-45256CCAB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D20E714-2D17-1D38-B7D6-1D33C9F2161F}"/>
              </a:ext>
            </a:extLst>
          </p:cNvPr>
          <p:cNvSpPr txBox="1"/>
          <p:nvPr/>
        </p:nvSpPr>
        <p:spPr>
          <a:xfrm>
            <a:off x="1603851" y="319255"/>
            <a:ext cx="5797428" cy="120032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Seal Beach</a:t>
            </a:r>
            <a:b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</a:br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3" name="Picture 2" descr="A seal stamp with text&#10;&#10;AI-generated content may be incorrect.">
            <a:extLst>
              <a:ext uri="{FF2B5EF4-FFF2-40B4-BE49-F238E27FC236}">
                <a16:creationId xmlns:a16="http://schemas.microsoft.com/office/drawing/2014/main" id="{C837C2B1-BA03-1E95-B4E0-A141165C9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5" y="287462"/>
            <a:ext cx="1263916" cy="12639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F7089CE-5DF1-A187-EA5B-8833AC00727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3 Properties on LRPMP in 2014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Last and Final ROPS Not Requested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Dissolution Approved by Orange Countywide Oversight Board January 18, 2022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First Agency to Dissolve in Orange County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09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650B56-BB20-8424-0BE7-97F56A43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752800-E38F-CDDF-93C2-381DC00CF357}"/>
              </a:ext>
            </a:extLst>
          </p:cNvPr>
          <p:cNvSpPr txBox="1"/>
          <p:nvPr/>
        </p:nvSpPr>
        <p:spPr>
          <a:xfrm>
            <a:off x="1610693" y="619067"/>
            <a:ext cx="8406132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Stanton 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2" name="Picture 1" descr="A blue and yellow logo&#10;&#10;AI-generated content may be incorrect.">
            <a:extLst>
              <a:ext uri="{FF2B5EF4-FFF2-40B4-BE49-F238E27FC236}">
                <a16:creationId xmlns:a16="http://schemas.microsoft.com/office/drawing/2014/main" id="{8F71DB49-6021-4B79-FD6F-FE04000EE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74" y="292024"/>
            <a:ext cx="1300419" cy="13004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A95D1-97D2-2DBF-5D4A-AFAD46EFC1E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5 Properties on LRPMP in 2014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Last and Final ROPS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December 1, 2040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Approved by Orange Countywide Oversight Board September 26, 2019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Amendment Approved by Orange Countywide Oversight Board September 22, 2020</a:t>
            </a:r>
          </a:p>
        </p:txBody>
      </p:sp>
    </p:spTree>
    <p:extLst>
      <p:ext uri="{BB962C8B-B14F-4D97-AF65-F5344CB8AC3E}">
        <p14:creationId xmlns:p14="http://schemas.microsoft.com/office/powerpoint/2010/main" val="74976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C44A91-859C-7BD7-834E-D0941433F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CC7996-1B55-BD32-F62B-AB012889334C}"/>
              </a:ext>
            </a:extLst>
          </p:cNvPr>
          <p:cNvSpPr txBox="1"/>
          <p:nvPr/>
        </p:nvSpPr>
        <p:spPr>
          <a:xfrm>
            <a:off x="1611031" y="1089042"/>
            <a:ext cx="7969059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Tustin 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12" name="Picture 11" descr="A logo with oranges and avocado&#10;&#10;AI-generated content may be incorrect.">
            <a:extLst>
              <a:ext uri="{FF2B5EF4-FFF2-40B4-BE49-F238E27FC236}">
                <a16:creationId xmlns:a16="http://schemas.microsoft.com/office/drawing/2014/main" id="{F31E27F1-FCA0-E279-A60D-56B0D6827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87" y="750475"/>
            <a:ext cx="1319344" cy="132346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907F1BC-DF56-3C42-1E20-0FBC9AAAE40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3 Properties on LRPMP in 2015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Last and Final ROPS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September 1, 2040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Approved by Former Tustin Oversight Board May 22, 2018</a:t>
            </a:r>
          </a:p>
        </p:txBody>
      </p:sp>
    </p:spTree>
    <p:extLst>
      <p:ext uri="{BB962C8B-B14F-4D97-AF65-F5344CB8AC3E}">
        <p14:creationId xmlns:p14="http://schemas.microsoft.com/office/powerpoint/2010/main" val="112536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E50A21-0773-9DF9-22EA-30D546AF3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9DAE433-0296-2AC4-8D8E-C8F953B4A889}"/>
              </a:ext>
            </a:extLst>
          </p:cNvPr>
          <p:cNvSpPr txBox="1"/>
          <p:nvPr/>
        </p:nvSpPr>
        <p:spPr>
          <a:xfrm>
            <a:off x="1603851" y="319255"/>
            <a:ext cx="5646129" cy="120032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Westminster 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3" name="Picture 2" descr="A logo of a city&#10;&#10;AI-generated content may be incorrect.">
            <a:extLst>
              <a:ext uri="{FF2B5EF4-FFF2-40B4-BE49-F238E27FC236}">
                <a16:creationId xmlns:a16="http://schemas.microsoft.com/office/drawing/2014/main" id="{F0264EB6-7195-F4FA-E34E-D641A86A6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5" y="287462"/>
            <a:ext cx="1263916" cy="12639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2BC1E1-2865-8B44-C037-B145DC8AE41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9 Properties on LRPMP in 2015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Last and Final ROPS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November 1, 2045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Approved by Orange Countywide Oversight Board January 25, 2022</a:t>
            </a: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45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922D07-8BD9-4C52-B7B4-46C377795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13EFB7-01C5-95F0-C351-300626DE60C4}"/>
              </a:ext>
            </a:extLst>
          </p:cNvPr>
          <p:cNvSpPr txBox="1"/>
          <p:nvPr/>
        </p:nvSpPr>
        <p:spPr>
          <a:xfrm>
            <a:off x="1610693" y="619067"/>
            <a:ext cx="8007440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Yorba Linda 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2" name="Picture 1" descr="A yellow and blue logo with a house and stars&#10;&#10;AI-generated content may be incorrect.">
            <a:extLst>
              <a:ext uri="{FF2B5EF4-FFF2-40B4-BE49-F238E27FC236}">
                <a16:creationId xmlns:a16="http://schemas.microsoft.com/office/drawing/2014/main" id="{9C8E55EE-3B48-6D38-1CC0-26E3CA4CB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74" y="292024"/>
            <a:ext cx="1300419" cy="13004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433FF-93A7-1924-3AB6-4882D07ABA2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32 Properties on LRPMP in 2013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Last and Final ROPS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September 1, 2032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Approved by Former Yorba Linda Oversight Board June 11, 2018</a:t>
            </a:r>
          </a:p>
        </p:txBody>
      </p:sp>
    </p:spTree>
    <p:extLst>
      <p:ext uri="{BB962C8B-B14F-4D97-AF65-F5344CB8AC3E}">
        <p14:creationId xmlns:p14="http://schemas.microsoft.com/office/powerpoint/2010/main" val="240262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6168D-A3B9-C6F2-064E-F7576547B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617C38-F287-807A-B018-3563ABECF69D}"/>
              </a:ext>
            </a:extLst>
          </p:cNvPr>
          <p:cNvSpPr txBox="1"/>
          <p:nvPr/>
        </p:nvSpPr>
        <p:spPr>
          <a:xfrm>
            <a:off x="0" y="681037"/>
            <a:ext cx="8178800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Timeline of Dissolved Agencies</a:t>
            </a:r>
            <a:endParaRPr lang="en-US" sz="3600" dirty="0">
              <a:latin typeface="Arial Black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44D429-37CF-6B69-6023-371AE3313C67}"/>
              </a:ext>
            </a:extLst>
          </p:cNvPr>
          <p:cNvSpPr txBox="1">
            <a:spLocks/>
          </p:cNvSpPr>
          <p:nvPr/>
        </p:nvSpPr>
        <p:spPr>
          <a:xfrm>
            <a:off x="838200" y="13853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January 18, 2022 – Seal Beach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January 24, 2023 – Cypress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July 23, 2024 – County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September 17, 2024 – Costa Mesa and Irvine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July 29, 2025 – San Clemente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First Agency to Dissolve After Last and Final ROPS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All Prior Dissolutions Were of Agencies that Did Not File Last and Final ROPS</a:t>
            </a:r>
          </a:p>
        </p:txBody>
      </p:sp>
    </p:spTree>
    <p:extLst>
      <p:ext uri="{BB962C8B-B14F-4D97-AF65-F5344CB8AC3E}">
        <p14:creationId xmlns:p14="http://schemas.microsoft.com/office/powerpoint/2010/main" val="10888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042B0C-E5A8-50E3-26BF-98BC5FCB4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88962065-D96C-55F3-188D-A05CC33E22BD}"/>
              </a:ext>
            </a:extLst>
          </p:cNvPr>
          <p:cNvSpPr txBox="1"/>
          <p:nvPr/>
        </p:nvSpPr>
        <p:spPr>
          <a:xfrm>
            <a:off x="220134" y="681037"/>
            <a:ext cx="9541932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Timeline of Last and Final ROPS</a:t>
            </a:r>
            <a:endParaRPr lang="en-US" sz="3600" dirty="0">
              <a:latin typeface="Arial Blac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38AEE-4508-F32C-EFDD-00FC4306E889}"/>
              </a:ext>
            </a:extLst>
          </p:cNvPr>
          <p:cNvSpPr txBox="1">
            <a:spLocks/>
          </p:cNvSpPr>
          <p:nvPr/>
        </p:nvSpPr>
        <p:spPr>
          <a:xfrm>
            <a:off x="220134" y="1412038"/>
            <a:ext cx="11971866" cy="4712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Approved September 2, 2016 by former San Clemente Oversight Board (Now Dissolved)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Approved November 9, 2016 by former Lake Forest Oversight Board (Final Obligation December 1, 2033)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Approved January 23, 2018 by former Brea Oversight Board (Final Obligation December 31, 2036)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Approved May 22, 2018 by former Tustin Oversight Board (Final Obligation September 1, 2040)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Approved June 11, 2018 by former Yorba Linda Oversight Board (Final Obligation September 1, 2032)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Approved by Orange Countywide Oversight Board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September 26, 2019 – Stanton (Final Obligation December 1, 2040)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September 22, 2020 – La Palma (Final Obligation October 28, 2029)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January 25, 2022 – Westminster (Final Obligation November 1, 2045)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January 17, 2023 – Fountain Valley (Final Obligation November 16, 2026)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January 23, 2024 – Placentia (Final Obligation June 30, 2033)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January 27, 2026 – Orange (Final Obligation September 1, 2037)</a:t>
            </a:r>
          </a:p>
        </p:txBody>
      </p:sp>
    </p:spTree>
    <p:extLst>
      <p:ext uri="{BB962C8B-B14F-4D97-AF65-F5344CB8AC3E}">
        <p14:creationId xmlns:p14="http://schemas.microsoft.com/office/powerpoint/2010/main" val="5164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65C1E02-122D-4A96-532D-5F7D7D6E5D95}"/>
              </a:ext>
            </a:extLst>
          </p:cNvPr>
          <p:cNvSpPr txBox="1"/>
          <p:nvPr/>
        </p:nvSpPr>
        <p:spPr>
          <a:xfrm>
            <a:off x="1667822" y="869850"/>
            <a:ext cx="10625778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Anaheim 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4" name="Picture 3" descr="A logo of a city&#10;&#10;AI-generated content may be incorrect.">
            <a:extLst>
              <a:ext uri="{FF2B5EF4-FFF2-40B4-BE49-F238E27FC236}">
                <a16:creationId xmlns:a16="http://schemas.microsoft.com/office/drawing/2014/main" id="{2659B17E-0882-59EE-D4D0-4F90AD384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43" y="552442"/>
            <a:ext cx="1331607" cy="128114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C60789-3DFA-14C5-7870-98E6A1445A8A}"/>
              </a:ext>
            </a:extLst>
          </p:cNvPr>
          <p:cNvSpPr txBox="1">
            <a:spLocks/>
          </p:cNvSpPr>
          <p:nvPr/>
        </p:nvSpPr>
        <p:spPr>
          <a:xfrm>
            <a:off x="838200" y="17748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63 Properties on LRPMP in 2015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$149,089,219 in Total Outstanding Obligations (as of July 1, 2026)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Several Obligations Have Termination Dates Past 2040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One Obligation Has a Placeholder Termination Date of December 31, 2075 (Though Likely Terminates in 2027)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Regarding this obligation, Anaheim defeated the Department of Finance in the California Court of Appeal in </a:t>
            </a:r>
            <a:r>
              <a:rPr lang="en-US" sz="2400" i="1" dirty="0"/>
              <a:t>City of Anaheim v. Cohen</a:t>
            </a:r>
            <a:r>
              <a:rPr lang="en-US" sz="2400" dirty="0"/>
              <a:t>, 227 Cal. </a:t>
            </a:r>
            <a:r>
              <a:rPr lang="en-US" sz="2400" dirty="0" err="1"/>
              <a:t>Rptr</a:t>
            </a:r>
            <a:r>
              <a:rPr lang="en-US" sz="2400" dirty="0"/>
              <a:t>. 3d 210 (2017)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June 30, 2058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Another Obligation Terminates February 1, 2058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Landfill Remediation Projected to Terminate December 31, 2044</a:t>
            </a:r>
          </a:p>
        </p:txBody>
      </p:sp>
    </p:spTree>
    <p:extLst>
      <p:ext uri="{BB962C8B-B14F-4D97-AF65-F5344CB8AC3E}">
        <p14:creationId xmlns:p14="http://schemas.microsoft.com/office/powerpoint/2010/main" val="3442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E46E29-A485-BFC7-CCD7-95BDF5698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74672D41-DC56-0755-D0C9-EDBB0CAA332E}"/>
              </a:ext>
            </a:extLst>
          </p:cNvPr>
          <p:cNvSpPr txBox="1"/>
          <p:nvPr/>
        </p:nvSpPr>
        <p:spPr>
          <a:xfrm>
            <a:off x="0" y="681038"/>
            <a:ext cx="11709399" cy="120032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Timeline of Final Obligations for Remaining Agencies with Approved Last and Final ROPS</a:t>
            </a:r>
            <a:endParaRPr lang="en-US" sz="3600" dirty="0">
              <a:latin typeface="Arial Blac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BAE4-2194-A546-3D61-DE9B46041FD3}"/>
              </a:ext>
            </a:extLst>
          </p:cNvPr>
          <p:cNvSpPr txBox="1">
            <a:spLocks/>
          </p:cNvSpPr>
          <p:nvPr/>
        </p:nvSpPr>
        <p:spPr>
          <a:xfrm>
            <a:off x="838200" y="1881367"/>
            <a:ext cx="107442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November 16, 2026 – Fountain Valley (Approved January 17, 2023)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October 28, 2029 – La Palma (Approved September 22, 2020)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September 1, 2032 – Yorba Linda (Approved June 11, 2018 by former board)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June 30, 2033 – Placentia (Approved January 23, 2024)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December 1, 2033 – Lake Forest (Approved November 9, 2016 by former board)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December 31, 2036 – Brea (Approved January 23, 2018 by former board)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September 1, 2037 – Orange (Approved January 27, 2026)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September 1, 2040 – Tustin (Approved May 22, 2018 by former board)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December 1, 2040 – Stanton (Approved September 26, 2019)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November 1, 2045 – Westminster (Approved January 25, 2022)</a:t>
            </a:r>
          </a:p>
          <a:p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9E2E0D-B559-A256-25B0-10963DBEA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574A4587-4695-710C-ADC7-27F2C3A7F57F}"/>
              </a:ext>
            </a:extLst>
          </p:cNvPr>
          <p:cNvSpPr txBox="1"/>
          <p:nvPr/>
        </p:nvSpPr>
        <p:spPr>
          <a:xfrm>
            <a:off x="0" y="0"/>
            <a:ext cx="11709399" cy="120032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Timeline of Final Obligations for</a:t>
            </a:r>
            <a:b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</a:br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Continuing Successor Agencies</a:t>
            </a:r>
            <a:endParaRPr lang="en-US" sz="3600" dirty="0">
              <a:latin typeface="Arial Black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839E90-39F7-9474-9337-1379396F2E29}"/>
              </a:ext>
            </a:extLst>
          </p:cNvPr>
          <p:cNvSpPr txBox="1">
            <a:spLocks/>
          </p:cNvSpPr>
          <p:nvPr/>
        </p:nvSpPr>
        <p:spPr>
          <a:xfrm>
            <a:off x="1989666" y="1200329"/>
            <a:ext cx="9592733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June 30, 2028 – Fullerton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June 30, 2032 – Santa Ana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October 1, 2032 – La Habra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June 30, 2033 – Mission Viejo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October 1, 2033 – Garden Grove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March 1, 2035 – San Juan Capistrano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June 30, 2040 – Huntington Beach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September 28, 2044 – Buena Park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June 30, 2058 – Anaheim</a:t>
            </a:r>
          </a:p>
          <a:p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7AB2D1-319C-C5A1-8C8E-7B5ED5C7C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9165-38AF-F4E4-3071-3093CD2FA739}"/>
              </a:ext>
            </a:extLst>
          </p:cNvPr>
          <p:cNvSpPr txBox="1">
            <a:spLocks/>
          </p:cNvSpPr>
          <p:nvPr/>
        </p:nvSpPr>
        <p:spPr>
          <a:xfrm>
            <a:off x="211666" y="584199"/>
            <a:ext cx="11142133" cy="15409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Timeline of Final Obligations of</a:t>
            </a:r>
            <a:b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</a:br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All Successor Agencies</a:t>
            </a:r>
            <a:br>
              <a:rPr lang="en-US" sz="3600" dirty="0">
                <a:latin typeface="Arial Black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974C2-DEDE-332C-F88B-1A321FD6F15B}"/>
              </a:ext>
            </a:extLst>
          </p:cNvPr>
          <p:cNvSpPr txBox="1">
            <a:spLocks/>
          </p:cNvSpPr>
          <p:nvPr/>
        </p:nvSpPr>
        <p:spPr>
          <a:xfrm>
            <a:off x="143933" y="1673219"/>
            <a:ext cx="60875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November 16, 2026 – Fountain Valley (Last &amp; Final ROPS)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June 30, 2028 – Fullerton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October 28, 2029 – La Palma (Last &amp; Final ROPS)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June 30, 2032 – Santa Ana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September 1, 2032 – Yorba Linda (Last &amp; Final ROPS)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October 1, 2032 – La Habra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June 30, 2033 – Mission Viejo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June 30, 2033 – Placentia (Last &amp; Final ROPS)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October 1, 2033 – Garden Grove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December 1, 2033 – Lake Forest (Last &amp; Final ROPS)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0BF48-1B18-3D52-0680-5E9F53C6C9F4}"/>
              </a:ext>
            </a:extLst>
          </p:cNvPr>
          <p:cNvSpPr txBox="1">
            <a:spLocks/>
          </p:cNvSpPr>
          <p:nvPr/>
        </p:nvSpPr>
        <p:spPr>
          <a:xfrm>
            <a:off x="6172200" y="1673219"/>
            <a:ext cx="5875866" cy="4351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/>
              <a:t>March 1, 2035 – San Juan Capistrano</a:t>
            </a:r>
          </a:p>
          <a:p>
            <a:pPr marL="342900" indent="-342900"/>
            <a:r>
              <a:rPr lang="en-US" dirty="0"/>
              <a:t>December 31, 2036 – Brea (Last &amp; Final ROPS)</a:t>
            </a:r>
          </a:p>
          <a:p>
            <a:pPr marL="342900" indent="-342900"/>
            <a:r>
              <a:rPr lang="en-US" dirty="0"/>
              <a:t>September 1, 2037 – Orange (Last &amp; Final ROPS)</a:t>
            </a:r>
          </a:p>
          <a:p>
            <a:pPr marL="342900" indent="-342900"/>
            <a:r>
              <a:rPr lang="en-US" dirty="0"/>
              <a:t>June 30, 2040 – Huntington Beach</a:t>
            </a:r>
          </a:p>
          <a:p>
            <a:pPr marL="342900" indent="-342900"/>
            <a:r>
              <a:rPr lang="en-US" dirty="0"/>
              <a:t>September 1, 2040 – Tustin (Last &amp; Final ROPS)</a:t>
            </a:r>
          </a:p>
          <a:p>
            <a:pPr marL="342900" indent="-342900"/>
            <a:r>
              <a:rPr lang="en-US" dirty="0"/>
              <a:t>December 1, 2040 – Stanton (Last &amp; Final ROPS)</a:t>
            </a:r>
          </a:p>
          <a:p>
            <a:pPr marL="342900" indent="-342900"/>
            <a:r>
              <a:rPr lang="en-US" dirty="0"/>
              <a:t>September 28, 2044 – Buena Park</a:t>
            </a:r>
          </a:p>
          <a:p>
            <a:pPr marL="342900" indent="-342900"/>
            <a:r>
              <a:rPr lang="en-US" dirty="0"/>
              <a:t>November 1, 2045 – Westminster (Last &amp; Final ROPS)</a:t>
            </a:r>
          </a:p>
          <a:p>
            <a:pPr marL="342900" indent="-342900"/>
            <a:r>
              <a:rPr lang="en-US" dirty="0"/>
              <a:t>June 30, 2058 – Anaheim</a:t>
            </a:r>
          </a:p>
        </p:txBody>
      </p:sp>
    </p:spTree>
    <p:extLst>
      <p:ext uri="{BB962C8B-B14F-4D97-AF65-F5344CB8AC3E}">
        <p14:creationId xmlns:p14="http://schemas.microsoft.com/office/powerpoint/2010/main" val="21190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DD81A60-5371-F046-DB6A-6D0458F4F130}"/>
              </a:ext>
            </a:extLst>
          </p:cNvPr>
          <p:cNvSpPr txBox="1"/>
          <p:nvPr/>
        </p:nvSpPr>
        <p:spPr>
          <a:xfrm>
            <a:off x="1437741" y="547331"/>
            <a:ext cx="7576929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Brea 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16" name="Picture 15" descr="A logo of a building&#10;&#10;AI-generated content may be incorrect.">
            <a:extLst>
              <a:ext uri="{FF2B5EF4-FFF2-40B4-BE49-F238E27FC236}">
                <a16:creationId xmlns:a16="http://schemas.microsoft.com/office/drawing/2014/main" id="{9D261EAA-232C-5AC9-54C2-492134B7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09" y="233268"/>
            <a:ext cx="1139532" cy="12744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50303-B55D-195C-1B03-23A9761A1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 Properties on LRPMP in 2015</a:t>
            </a:r>
          </a:p>
          <a:p>
            <a:r>
              <a:rPr lang="en-US" dirty="0"/>
              <a:t>Last and Final ROPS</a:t>
            </a:r>
          </a:p>
          <a:p>
            <a:pPr lvl="1"/>
            <a:r>
              <a:rPr lang="en-US" sz="2800" dirty="0"/>
              <a:t>Final Obligation Terminates December 31, 2036</a:t>
            </a:r>
          </a:p>
          <a:p>
            <a:pPr lvl="1"/>
            <a:r>
              <a:rPr lang="en-US" sz="2800" dirty="0"/>
              <a:t>Approved by Former Brea Oversight Board January 23, 2018</a:t>
            </a:r>
          </a:p>
        </p:txBody>
      </p:sp>
    </p:spTree>
    <p:extLst>
      <p:ext uri="{BB962C8B-B14F-4D97-AF65-F5344CB8AC3E}">
        <p14:creationId xmlns:p14="http://schemas.microsoft.com/office/powerpoint/2010/main" val="13477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7BCD5A8-A0E3-75DE-B293-EE8D4248B5EB}"/>
              </a:ext>
            </a:extLst>
          </p:cNvPr>
          <p:cNvSpPr txBox="1"/>
          <p:nvPr/>
        </p:nvSpPr>
        <p:spPr>
          <a:xfrm>
            <a:off x="1587082" y="323673"/>
            <a:ext cx="5725153" cy="120032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Buena Park</a:t>
            </a:r>
            <a:b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</a:br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Successor Agency</a:t>
            </a:r>
          </a:p>
        </p:txBody>
      </p:sp>
      <p:pic>
        <p:nvPicPr>
          <p:cNvPr id="13" name="Picture 12" descr="A blue circle with a clock tower and palm trees&#10;&#10;AI-generated content may be incorrect.">
            <a:extLst>
              <a:ext uri="{FF2B5EF4-FFF2-40B4-BE49-F238E27FC236}">
                <a16:creationId xmlns:a16="http://schemas.microsoft.com/office/drawing/2014/main" id="{6B0A74FF-471E-C57F-19E9-753155CF1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36" y="297735"/>
            <a:ext cx="1256546" cy="122626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D2CA7D-D6FB-6AF3-106B-3E7FB6EBE7B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30 Properties on LRPMP in 2013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$129,246,000 in Total Outstanding Obligations (as of July 1, 2026)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September 28, 2044</a:t>
            </a:r>
          </a:p>
        </p:txBody>
      </p:sp>
    </p:spTree>
    <p:extLst>
      <p:ext uri="{BB962C8B-B14F-4D97-AF65-F5344CB8AC3E}">
        <p14:creationId xmlns:p14="http://schemas.microsoft.com/office/powerpoint/2010/main" val="38876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4EAC86-8A3D-6E34-25AC-1C564AADD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770CA1-EF5D-4B8D-D207-6B940C1C5858}"/>
              </a:ext>
            </a:extLst>
          </p:cNvPr>
          <p:cNvSpPr txBox="1"/>
          <p:nvPr/>
        </p:nvSpPr>
        <p:spPr>
          <a:xfrm>
            <a:off x="1640699" y="372244"/>
            <a:ext cx="5800390" cy="120032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Costa Mesa</a:t>
            </a:r>
            <a:b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</a:br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10" name="Picture 9" descr="A seal with a red text&#10;&#10;AI-generated content may be incorrect.">
            <a:extLst>
              <a:ext uri="{FF2B5EF4-FFF2-40B4-BE49-F238E27FC236}">
                <a16:creationId xmlns:a16="http://schemas.microsoft.com/office/drawing/2014/main" id="{DEE0B2DD-CC0F-4A7C-46FF-94458DDF8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83" y="289535"/>
            <a:ext cx="1313316" cy="128303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7CCE7F-5668-ADF8-A2B4-696D1752BFE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No Properties Held at Dissolution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Last and Final ROPS Not Requested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Dissolution Approved by Orange Countywide Oversight Board September 17, 2024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Fourth Agency to Dissolve in Orange County (Tied with Irvine)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1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62F472-0C97-B2A5-9E37-ED1D44CA4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6C31DDB-CB95-7574-6838-8CB8C07CDBC3}"/>
              </a:ext>
            </a:extLst>
          </p:cNvPr>
          <p:cNvSpPr txBox="1"/>
          <p:nvPr/>
        </p:nvSpPr>
        <p:spPr>
          <a:xfrm>
            <a:off x="1607746" y="1074675"/>
            <a:ext cx="10373602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County Successor Agency </a:t>
            </a:r>
            <a:endParaRPr lang="en-US" dirty="0"/>
          </a:p>
        </p:txBody>
      </p:sp>
      <p:pic>
        <p:nvPicPr>
          <p:cNvPr id="12" name="Picture 11" descr="A grey circle with a mountain and oranges in the middle&#10;&#10;AI-generated content may be incorrect.">
            <a:extLst>
              <a:ext uri="{FF2B5EF4-FFF2-40B4-BE49-F238E27FC236}">
                <a16:creationId xmlns:a16="http://schemas.microsoft.com/office/drawing/2014/main" id="{7424E00E-3629-5122-6B46-6675E4AD4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78" y="762000"/>
            <a:ext cx="1307968" cy="127168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EBDF5B-3E50-8E54-A2B3-B0A2C021986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3 Properties on LRPMP in 2013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Last and Final ROPS Not Requested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Dissolution Approved by Orange Countywide Oversight Board July 23, 2024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Third Agency to Dissolve in Orange County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312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21C9D7-5CE4-5A28-E5C2-2ED097092821}"/>
              </a:ext>
            </a:extLst>
          </p:cNvPr>
          <p:cNvSpPr txBox="1"/>
          <p:nvPr/>
        </p:nvSpPr>
        <p:spPr>
          <a:xfrm>
            <a:off x="1587395" y="379497"/>
            <a:ext cx="5798555" cy="1200329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Cypress</a:t>
            </a:r>
            <a:b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</a:br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6" name="Picture 5" descr="A grey circular logo with red text&#10;&#10;AI-generated content may be incorrect.">
            <a:extLst>
              <a:ext uri="{FF2B5EF4-FFF2-40B4-BE49-F238E27FC236}">
                <a16:creationId xmlns:a16="http://schemas.microsoft.com/office/drawing/2014/main" id="{E37CF908-69C0-95BD-B9C8-D44C3A6FA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42" y="292373"/>
            <a:ext cx="1287453" cy="128745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C3909E-D61C-4CB2-5F31-0042A943D6D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No Properties Held at Dissolution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Last and Final ROPS Not Requested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Dissolution Approved by Orange Countywide Oversight Board January 24, 2023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Second Agency to Dissolve in Orange County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42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0012DC-5449-1223-EF21-8F356519A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66D44FA-0D67-F820-AA90-24415CF0BA85}"/>
              </a:ext>
            </a:extLst>
          </p:cNvPr>
          <p:cNvSpPr txBox="1"/>
          <p:nvPr/>
        </p:nvSpPr>
        <p:spPr>
          <a:xfrm>
            <a:off x="1667822" y="1064582"/>
            <a:ext cx="10625778" cy="646331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F7941D"/>
                </a:solidFill>
                <a:latin typeface="Arial Black"/>
                <a:ea typeface="Calibri"/>
                <a:cs typeface="Calibri"/>
              </a:rPr>
              <a:t>Fountain Valley Successor Agency</a:t>
            </a:r>
            <a:endParaRPr lang="en-US" sz="3600" dirty="0">
              <a:latin typeface="Arial Black"/>
            </a:endParaRPr>
          </a:p>
        </p:txBody>
      </p:sp>
      <p:pic>
        <p:nvPicPr>
          <p:cNvPr id="15" name="Picture 14" descr="A blue circle with a fountain in the middle&#10;&#10;AI-generated content may be incorrect.">
            <a:extLst>
              <a:ext uri="{FF2B5EF4-FFF2-40B4-BE49-F238E27FC236}">
                <a16:creationId xmlns:a16="http://schemas.microsoft.com/office/drawing/2014/main" id="{C77715D7-0BC5-BEA4-691E-D747E8766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73" y="686304"/>
            <a:ext cx="1387749" cy="14028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CEBBA-CABE-7910-7FA7-FCAC3143DD4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1 Property on LRPMP in 2014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Last and Final ROPS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Final Obligation Terminates November 16, 2026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Approved by Orange Countywide Oversight Board January 17, 2023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76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10952</TotalTime>
  <Words>1644</Words>
  <Application>Microsoft Office PowerPoint</Application>
  <PresentationFormat>Widescreen</PresentationFormat>
  <Paragraphs>204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Gotham Medium</vt:lpstr>
      <vt:lpstr>Arial</vt:lpstr>
      <vt:lpstr>Arial Black</vt:lpstr>
      <vt:lpstr>Calibri</vt:lpstr>
      <vt:lpstr>Calibri Light</vt:lpstr>
      <vt:lpstr>Office Theme</vt:lpstr>
      <vt:lpstr>Orange Countywide Oversight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COUNTYWIDE  OVERSIGHT BOARD</dc:title>
  <dc:creator>Dakota Swanson</dc:creator>
  <cp:lastModifiedBy>Chris Nguyen</cp:lastModifiedBy>
  <cp:revision>567</cp:revision>
  <dcterms:created xsi:type="dcterms:W3CDTF">2024-02-26T01:52:41Z</dcterms:created>
  <dcterms:modified xsi:type="dcterms:W3CDTF">2026-04-20T10:05:18Z</dcterms:modified>
</cp:coreProperties>
</file>